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65" r:id="rId3"/>
    <p:sldId id="259" r:id="rId4"/>
    <p:sldId id="266" r:id="rId5"/>
    <p:sldId id="267" r:id="rId6"/>
    <p:sldId id="268" r:id="rId7"/>
    <p:sldId id="269" r:id="rId8"/>
    <p:sldId id="270" r:id="rId9"/>
    <p:sldId id="271" r:id="rId10"/>
    <p:sldId id="272" r:id="rId11"/>
  </p:sldIdLst>
  <p:sldSz cx="16256000" cy="12192000"/>
  <p:notesSz cx="6718300" cy="98679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714CE9-5E4E-4A5D-820C-2E14DB497064}">
          <p14:sldIdLst>
            <p14:sldId id="256"/>
            <p14:sldId id="265"/>
            <p14:sldId id="259"/>
            <p14:sldId id="266"/>
            <p14:sldId id="267"/>
            <p14:sldId id="268"/>
            <p14:sldId id="269"/>
            <p14:sldId id="270"/>
            <p14:sldId id="271"/>
            <p14:sldId id="272"/>
          </p14:sldIdLst>
        </p14:section>
      </p14:sectionLst>
    </p:ext>
    <p:ext uri="{EFAFB233-063F-42B5-8137-9DF3F51BA10A}">
      <p15:sldGuideLst xmlns:p15="http://schemas.microsoft.com/office/powerpoint/2012/main">
        <p15:guide id="1" orient="horz" pos="3840" userDrawn="1">
          <p15:clr>
            <a:srgbClr val="A4A3A4"/>
          </p15:clr>
        </p15:guide>
        <p15:guide id="2" pos="5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koshien" initials="p"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1DE"/>
    <a:srgbClr val="D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72" y="984"/>
      </p:cViewPr>
      <p:guideLst>
        <p:guide orient="horz" pos="3840"/>
        <p:guide pos="5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1475"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05238" y="0"/>
            <a:ext cx="2911475" cy="495300"/>
          </a:xfrm>
          <a:prstGeom prst="rect">
            <a:avLst/>
          </a:prstGeom>
        </p:spPr>
        <p:txBody>
          <a:bodyPr vert="horz" lIns="91440" tIns="45720" rIns="91440" bIns="45720" rtlCol="0"/>
          <a:lstStyle>
            <a:lvl1pPr algn="r">
              <a:defRPr sz="1200"/>
            </a:lvl1pPr>
          </a:lstStyle>
          <a:p>
            <a:fld id="{01D5A5D5-F38F-4F8D-9A99-DA74CA6158D9}" type="datetimeFigureOut">
              <a:rPr kumimoji="1" lang="ja-JP" altLang="en-US" smtClean="0"/>
              <a:t>2025/4/25</a:t>
            </a:fld>
            <a:endParaRPr kumimoji="1" lang="ja-JP" altLang="en-US"/>
          </a:p>
        </p:txBody>
      </p:sp>
      <p:sp>
        <p:nvSpPr>
          <p:cNvPr id="4" name="スライド イメージ プレースホルダー 3"/>
          <p:cNvSpPr>
            <a:spLocks noGrp="1" noRot="1" noChangeAspect="1"/>
          </p:cNvSpPr>
          <p:nvPr>
            <p:ph type="sldImg" idx="2"/>
          </p:nvPr>
        </p:nvSpPr>
        <p:spPr>
          <a:xfrm>
            <a:off x="1139825" y="1233488"/>
            <a:ext cx="4438650"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1513" y="4748213"/>
            <a:ext cx="5375275" cy="38862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2600"/>
            <a:ext cx="2911475"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05238" y="9372600"/>
            <a:ext cx="2911475" cy="495300"/>
          </a:xfrm>
          <a:prstGeom prst="rect">
            <a:avLst/>
          </a:prstGeom>
        </p:spPr>
        <p:txBody>
          <a:bodyPr vert="horz" lIns="91440" tIns="45720" rIns="91440" bIns="45720" rtlCol="0" anchor="b"/>
          <a:lstStyle>
            <a:lvl1pPr algn="r">
              <a:defRPr sz="1200"/>
            </a:lvl1pPr>
          </a:lstStyle>
          <a:p>
            <a:fld id="{13426443-9AF3-4BC5-9563-7FBA47A8C096}" type="slidenum">
              <a:rPr kumimoji="1" lang="ja-JP" altLang="en-US" smtClean="0"/>
              <a:t>‹#›</a:t>
            </a:fld>
            <a:endParaRPr kumimoji="1" lang="ja-JP" altLang="en-US"/>
          </a:p>
        </p:txBody>
      </p:sp>
    </p:spTree>
    <p:extLst>
      <p:ext uri="{BB962C8B-B14F-4D97-AF65-F5344CB8AC3E}">
        <p14:creationId xmlns:p14="http://schemas.microsoft.com/office/powerpoint/2010/main" val="37825517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ja-JP" altLang="en-US"/>
              <a:t>マスター タイトルの書式設定</a:t>
            </a:r>
            <a:endParaRPr lang="en-US" dirty="0"/>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25939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1366228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377558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76868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3360021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17600" y="3245556"/>
            <a:ext cx="69088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229600" y="3245556"/>
            <a:ext cx="69088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1253383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ja-JP" altLang="en-US"/>
              <a:t>マスター テキストの書式設定</a:t>
            </a:r>
          </a:p>
        </p:txBody>
      </p:sp>
      <p:sp>
        <p:nvSpPr>
          <p:cNvPr id="4" name="Content Placeholder 3"/>
          <p:cNvSpPr>
            <a:spLocks noGrp="1"/>
          </p:cNvSpPr>
          <p:nvPr>
            <p:ph sz="half" idx="2"/>
          </p:nvPr>
        </p:nvSpPr>
        <p:spPr>
          <a:xfrm>
            <a:off x="1119719" y="4453467"/>
            <a:ext cx="6877049"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ja-JP" altLang="en-US"/>
              <a:t>マスター テキストの書式設定</a:t>
            </a:r>
          </a:p>
        </p:txBody>
      </p:sp>
      <p:sp>
        <p:nvSpPr>
          <p:cNvPr id="6" name="Content Placeholder 5"/>
          <p:cNvSpPr>
            <a:spLocks noGrp="1"/>
          </p:cNvSpPr>
          <p:nvPr>
            <p:ph sz="quarter" idx="4"/>
          </p:nvPr>
        </p:nvSpPr>
        <p:spPr>
          <a:xfrm>
            <a:off x="8229601" y="4453467"/>
            <a:ext cx="6910917"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113579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349279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340765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ja-JP" altLang="en-US"/>
              <a:t>マスター タイトルの書式設定</a:t>
            </a:r>
            <a:endParaRPr lang="en-US" dirty="0"/>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17829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278F81-55F6-43BC-A645-F3ED368608F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3034758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F278F81-55F6-43BC-A645-F3ED368608FC}" type="datetimeFigureOut">
              <a:rPr kumimoji="1" lang="ja-JP" altLang="en-US" smtClean="0"/>
              <a:t>2025/4/25</a:t>
            </a:fld>
            <a:endParaRPr kumimoji="1" lang="ja-JP" altLang="en-US"/>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9E61F446-0B27-444B-90E3-861763A3E262}" type="slidenum">
              <a:rPr kumimoji="1" lang="ja-JP" altLang="en-US" smtClean="0"/>
              <a:t>‹#›</a:t>
            </a:fld>
            <a:endParaRPr kumimoji="1" lang="ja-JP" altLang="en-US"/>
          </a:p>
        </p:txBody>
      </p:sp>
    </p:spTree>
    <p:extLst>
      <p:ext uri="{BB962C8B-B14F-4D97-AF65-F5344CB8AC3E}">
        <p14:creationId xmlns:p14="http://schemas.microsoft.com/office/powerpoint/2010/main" val="292158807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1625620" rtl="0" eaLnBrk="1" latinLnBrk="0" hangingPunct="1">
        <a:lnSpc>
          <a:spcPct val="90000"/>
        </a:lnSpc>
        <a:spcBef>
          <a:spcPct val="0"/>
        </a:spcBef>
        <a:buNone/>
        <a:defRPr kumimoji="1"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kumimoji="1"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kumimoji="1"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kumimoji="1"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en-US"/>
      </a:defPPr>
      <a:lvl1pPr marL="0" algn="l" defTabSz="1625620" rtl="0" eaLnBrk="1" latinLnBrk="0" hangingPunct="1">
        <a:defRPr kumimoji="1" sz="3200" kern="1200">
          <a:solidFill>
            <a:schemeClr val="tx1"/>
          </a:solidFill>
          <a:latin typeface="+mn-lt"/>
          <a:ea typeface="+mn-ea"/>
          <a:cs typeface="+mn-cs"/>
        </a:defRPr>
      </a:lvl1pPr>
      <a:lvl2pPr marL="812810" algn="l" defTabSz="1625620" rtl="0" eaLnBrk="1" latinLnBrk="0" hangingPunct="1">
        <a:defRPr kumimoji="1" sz="3200" kern="1200">
          <a:solidFill>
            <a:schemeClr val="tx1"/>
          </a:solidFill>
          <a:latin typeface="+mn-lt"/>
          <a:ea typeface="+mn-ea"/>
          <a:cs typeface="+mn-cs"/>
        </a:defRPr>
      </a:lvl2pPr>
      <a:lvl3pPr marL="1625620" algn="l" defTabSz="1625620" rtl="0" eaLnBrk="1" latinLnBrk="0" hangingPunct="1">
        <a:defRPr kumimoji="1" sz="3200" kern="1200">
          <a:solidFill>
            <a:schemeClr val="tx1"/>
          </a:solidFill>
          <a:latin typeface="+mn-lt"/>
          <a:ea typeface="+mn-ea"/>
          <a:cs typeface="+mn-cs"/>
        </a:defRPr>
      </a:lvl3pPr>
      <a:lvl4pPr marL="2438430" algn="l" defTabSz="1625620" rtl="0" eaLnBrk="1" latinLnBrk="0" hangingPunct="1">
        <a:defRPr kumimoji="1" sz="3200" kern="1200">
          <a:solidFill>
            <a:schemeClr val="tx1"/>
          </a:solidFill>
          <a:latin typeface="+mn-lt"/>
          <a:ea typeface="+mn-ea"/>
          <a:cs typeface="+mn-cs"/>
        </a:defRPr>
      </a:lvl4pPr>
      <a:lvl5pPr marL="3251241" algn="l" defTabSz="1625620" rtl="0" eaLnBrk="1" latinLnBrk="0" hangingPunct="1">
        <a:defRPr kumimoji="1" sz="3200" kern="1200">
          <a:solidFill>
            <a:schemeClr val="tx1"/>
          </a:solidFill>
          <a:latin typeface="+mn-lt"/>
          <a:ea typeface="+mn-ea"/>
          <a:cs typeface="+mn-cs"/>
        </a:defRPr>
      </a:lvl5pPr>
      <a:lvl6pPr marL="4064051" algn="l" defTabSz="1625620" rtl="0" eaLnBrk="1" latinLnBrk="0" hangingPunct="1">
        <a:defRPr kumimoji="1" sz="3200" kern="1200">
          <a:solidFill>
            <a:schemeClr val="tx1"/>
          </a:solidFill>
          <a:latin typeface="+mn-lt"/>
          <a:ea typeface="+mn-ea"/>
          <a:cs typeface="+mn-cs"/>
        </a:defRPr>
      </a:lvl6pPr>
      <a:lvl7pPr marL="4876861" algn="l" defTabSz="1625620" rtl="0" eaLnBrk="1" latinLnBrk="0" hangingPunct="1">
        <a:defRPr kumimoji="1" sz="3200" kern="1200">
          <a:solidFill>
            <a:schemeClr val="tx1"/>
          </a:solidFill>
          <a:latin typeface="+mn-lt"/>
          <a:ea typeface="+mn-ea"/>
          <a:cs typeface="+mn-cs"/>
        </a:defRPr>
      </a:lvl7pPr>
      <a:lvl8pPr marL="5689671" algn="l" defTabSz="1625620" rtl="0" eaLnBrk="1" latinLnBrk="0" hangingPunct="1">
        <a:defRPr kumimoji="1" sz="3200" kern="1200">
          <a:solidFill>
            <a:schemeClr val="tx1"/>
          </a:solidFill>
          <a:latin typeface="+mn-lt"/>
          <a:ea typeface="+mn-ea"/>
          <a:cs typeface="+mn-cs"/>
        </a:defRPr>
      </a:lvl8pPr>
      <a:lvl9pPr marL="6502481" algn="l" defTabSz="1625620" rtl="0" eaLnBrk="1" latinLnBrk="0" hangingPunct="1">
        <a:defRPr kumimoji="1"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WordArt 6"/>
          <p:cNvSpPr>
            <a:spLocks noChangeArrowheads="1" noChangeShapeType="1" noTextEdit="1"/>
          </p:cNvSpPr>
          <p:nvPr/>
        </p:nvSpPr>
        <p:spPr bwMode="auto">
          <a:xfrm>
            <a:off x="2772229" y="2773845"/>
            <a:ext cx="10711542" cy="1258154"/>
          </a:xfrm>
          <a:prstGeom prst="rect">
            <a:avLst/>
          </a:prstGeom>
        </p:spPr>
        <p:txBody>
          <a:bodyPr wrap="none" fromWordArt="1">
            <a:prstTxWarp prst="textPlain">
              <a:avLst>
                <a:gd name="adj" fmla="val 50000"/>
              </a:avLst>
            </a:prstTxWarp>
          </a:bodyPr>
          <a:lstStyle/>
          <a:p>
            <a:pPr algn="ctr" rtl="0">
              <a:buNone/>
            </a:pPr>
            <a:r>
              <a:rPr lang="ja-JP" altLang="en-US" sz="3600" kern="10" dirty="0">
                <a:ln w="19050">
                  <a:solidFill>
                    <a:srgbClr val="99CCFF"/>
                  </a:solidFill>
                  <a:round/>
                  <a:headEnd/>
                  <a:tailEnd/>
                </a:ln>
                <a:solidFill>
                  <a:srgbClr val="0066CC"/>
                </a:solidFill>
                <a:effectLst>
                  <a:outerShdw dist="35921" dir="2700000" algn="ctr" rotWithShape="0">
                    <a:srgbClr val="990000"/>
                  </a:outerShdw>
                </a:effectLst>
                <a:latin typeface="HG創英角ﾎﾟｯﾌﾟ体" panose="040B0A09000000000000" pitchFamily="49" charset="-128"/>
                <a:ea typeface="HG創英角ﾎﾟｯﾌﾟ体" panose="040B0A09000000000000" pitchFamily="49" charset="-128"/>
              </a:rPr>
              <a:t>モバイル部門 企画書</a:t>
            </a:r>
          </a:p>
        </p:txBody>
      </p:sp>
      <p:sp>
        <p:nvSpPr>
          <p:cNvPr id="19" name="正方形/長方形 18"/>
          <p:cNvSpPr/>
          <p:nvPr/>
        </p:nvSpPr>
        <p:spPr>
          <a:xfrm>
            <a:off x="857651" y="4370034"/>
            <a:ext cx="14540697" cy="1200329"/>
          </a:xfrm>
          <a:prstGeom prst="rect">
            <a:avLst/>
          </a:prstGeom>
        </p:spPr>
        <p:txBody>
          <a:bodyPr wrap="square">
            <a:spAutoFit/>
          </a:bodyPr>
          <a:lstStyle/>
          <a:p>
            <a:pPr algn="just"/>
            <a:r>
              <a:rPr lang="ja-JP" altLang="ja-JP" b="1" kern="100" dirty="0">
                <a:latin typeface="Century" panose="02040604050505020304" pitchFamily="18" charset="0"/>
                <a:ea typeface="ＭＳ ゴシック" panose="020B0609070205080204" pitchFamily="49" charset="-128"/>
                <a:cs typeface="Times New Roman" panose="02020603050405020304" pitchFamily="18" charset="0"/>
              </a:rPr>
              <a:t>モバイル部門の概要 </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indent="152400" algn="just"/>
            <a:r>
              <a:rPr lang="ja-JP" altLang="ja-JP" kern="100" dirty="0">
                <a:latin typeface="Century" panose="02040604050505020304" pitchFamily="18" charset="0"/>
                <a:ea typeface="ＭＳ ゴシック" panose="020B0609070205080204" pitchFamily="49" charset="-128"/>
                <a:cs typeface="Times New Roman" panose="02020603050405020304" pitchFamily="18" charset="0"/>
              </a:rPr>
              <a:t>モバイル部門競技では、</a:t>
            </a:r>
            <a:r>
              <a:rPr lang="en-US" altLang="ja-JP" kern="100" dirty="0">
                <a:latin typeface="Century" panose="02040604050505020304" pitchFamily="18" charset="0"/>
                <a:ea typeface="ＭＳ ゴシック" panose="020B0609070205080204" pitchFamily="49" charset="-128"/>
                <a:cs typeface="Times New Roman" panose="02020603050405020304" pitchFamily="18" charset="0"/>
              </a:rPr>
              <a:t>Android</a:t>
            </a:r>
            <a:r>
              <a:rPr lang="ja-JP" altLang="ja-JP" kern="100" dirty="0">
                <a:latin typeface="Century" panose="02040604050505020304" pitchFamily="18" charset="0"/>
                <a:ea typeface="ＭＳ ゴシック" panose="020B0609070205080204" pitchFamily="49" charset="-128"/>
                <a:cs typeface="Times New Roman" panose="02020603050405020304" pitchFamily="18" charset="0"/>
              </a:rPr>
              <a:t>搭載のスマートフォンを対象に、テーマに基づき“夢のある”アプリケーション（以下アプリとする）を企画・開発し、その総合的なプロデュース力を競い合います。</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正方形/長方形 19"/>
          <p:cNvSpPr/>
          <p:nvPr/>
        </p:nvSpPr>
        <p:spPr>
          <a:xfrm>
            <a:off x="1839708" y="5838239"/>
            <a:ext cx="13558639" cy="954107"/>
          </a:xfrm>
          <a:prstGeom prst="rect">
            <a:avLst/>
          </a:prstGeom>
        </p:spPr>
        <p:txBody>
          <a:bodyPr wrap="square">
            <a:spAutoFit/>
          </a:bodyPr>
          <a:lstStyle/>
          <a:p>
            <a:pPr algn="just"/>
            <a:r>
              <a:rPr lang="en-US" altLang="ja-JP" sz="2800" b="1" kern="100" dirty="0">
                <a:latin typeface="+mn-ea"/>
                <a:cs typeface="Times New Roman" panose="02020603050405020304" pitchFamily="18" charset="0"/>
              </a:rPr>
              <a:t>2025</a:t>
            </a:r>
            <a:r>
              <a:rPr lang="ja-JP" altLang="en-US" sz="2800" b="1" kern="100" dirty="0">
                <a:latin typeface="+mn-ea"/>
                <a:cs typeface="Times New Roman" panose="02020603050405020304" pitchFamily="18" charset="0"/>
              </a:rPr>
              <a:t>大会</a:t>
            </a:r>
            <a:r>
              <a:rPr lang="ja-JP" altLang="ja-JP" sz="2800" b="1" kern="100" dirty="0">
                <a:latin typeface="+mn-ea"/>
                <a:cs typeface="Times New Roman" panose="02020603050405020304" pitchFamily="18" charset="0"/>
              </a:rPr>
              <a:t>テーマ</a:t>
            </a:r>
            <a:endParaRPr lang="en-US" altLang="ja-JP" sz="2800" b="1" kern="100" dirty="0">
              <a:latin typeface="+mn-ea"/>
              <a:cs typeface="Times New Roman" panose="02020603050405020304" pitchFamily="18" charset="0"/>
            </a:endParaRPr>
          </a:p>
          <a:p>
            <a:r>
              <a:rPr lang="ja-JP" altLang="en-US" sz="2800" b="1" kern="100" dirty="0">
                <a:effectLst/>
                <a:ea typeface="ＭＳ ゴシック" panose="020B0609070205080204" pitchFamily="49" charset="-128"/>
                <a:cs typeface="Times New Roman" panose="02020603050405020304" pitchFamily="18" charset="0"/>
              </a:rPr>
              <a:t>　　　　　</a:t>
            </a:r>
            <a:r>
              <a:rPr lang="ja-JP" altLang="ja-JP" sz="2800" b="1" kern="100" dirty="0">
                <a:effectLst/>
                <a:ea typeface="ＭＳ ゴシック" panose="020B0609070205080204" pitchFamily="49" charset="-128"/>
                <a:cs typeface="Times New Roman" panose="02020603050405020304" pitchFamily="18" charset="0"/>
              </a:rPr>
              <a:t>「地域創成～アプリでささえるまち・ひと・しごと～」</a:t>
            </a:r>
            <a:r>
              <a:rPr lang="ja-JP" altLang="en-US" sz="2000" kern="100" dirty="0">
                <a:latin typeface="+mn-ea"/>
                <a:cs typeface="Times New Roman" panose="02020603050405020304" pitchFamily="18" charset="0"/>
              </a:rPr>
              <a:t>　　　</a:t>
            </a:r>
            <a:endParaRPr lang="ja-JP" altLang="ja-JP" sz="2000" kern="100" dirty="0">
              <a:latin typeface="+mn-ea"/>
              <a:cs typeface="Times New Roman" panose="02020603050405020304" pitchFamily="18" charset="0"/>
            </a:endParaRPr>
          </a:p>
        </p:txBody>
      </p:sp>
      <p:grpSp>
        <p:nvGrpSpPr>
          <p:cNvPr id="12" name="グループ化 1">
            <a:extLst>
              <a:ext uri="{FF2B5EF4-FFF2-40B4-BE49-F238E27FC236}">
                <a16:creationId xmlns:a16="http://schemas.microsoft.com/office/drawing/2014/main" id="{FA329972-21F3-4746-AD01-F8A2DADB1CA5}"/>
              </a:ext>
            </a:extLst>
          </p:cNvPr>
          <p:cNvGrpSpPr>
            <a:grpSpLocks/>
          </p:cNvGrpSpPr>
          <p:nvPr/>
        </p:nvGrpSpPr>
        <p:grpSpPr bwMode="auto">
          <a:xfrm>
            <a:off x="435429" y="291311"/>
            <a:ext cx="15486742" cy="794370"/>
            <a:chOff x="354" y="632"/>
            <a:chExt cx="11067" cy="720"/>
          </a:xfrm>
        </p:grpSpPr>
        <p:sp>
          <p:nvSpPr>
            <p:cNvPr id="13" name="Rectangle 2">
              <a:extLst>
                <a:ext uri="{FF2B5EF4-FFF2-40B4-BE49-F238E27FC236}">
                  <a16:creationId xmlns:a16="http://schemas.microsoft.com/office/drawing/2014/main" id="{7685FADA-FC8A-43C3-AC8E-AE2A1C49D7BD}"/>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15" name="Rectangle 3">
              <a:extLst>
                <a:ext uri="{FF2B5EF4-FFF2-40B4-BE49-F238E27FC236}">
                  <a16:creationId xmlns:a16="http://schemas.microsoft.com/office/drawing/2014/main" id="{4B8C530C-70EA-404E-8F24-57B6858D4368}"/>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21" name="正方形/長方形 20">
            <a:extLst>
              <a:ext uri="{FF2B5EF4-FFF2-40B4-BE49-F238E27FC236}">
                <a16:creationId xmlns:a16="http://schemas.microsoft.com/office/drawing/2014/main" id="{72472BFF-D8D3-4D1F-8129-0FC64776A5BD}"/>
              </a:ext>
            </a:extLst>
          </p:cNvPr>
          <p:cNvSpPr/>
          <p:nvPr/>
        </p:nvSpPr>
        <p:spPr>
          <a:xfrm>
            <a:off x="2218452" y="7250261"/>
            <a:ext cx="11988800" cy="3649717"/>
          </a:xfrm>
          <a:prstGeom prst="rect">
            <a:avLst/>
          </a:prstGeom>
        </p:spPr>
        <p:txBody>
          <a:bodyPr wrap="square">
            <a:spAutoFit/>
          </a:bodyPr>
          <a:lstStyle/>
          <a:p>
            <a:pPr algn="just"/>
            <a:r>
              <a:rPr lang="en-US" altLang="ja-JP" sz="2000"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学校名</a:t>
            </a: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3500"/>
              </a:lnSpc>
            </a:pPr>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チーム名</a:t>
            </a: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3500"/>
              </a:lnSpc>
            </a:pP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3500"/>
              </a:lnSpc>
            </a:pPr>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作品名</a:t>
            </a: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3500"/>
              </a:lnSpc>
            </a:pPr>
            <a:endParaRPr lang="en-US" altLang="ja-JP" sz="2000"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3500"/>
              </a:lnSpc>
            </a:pPr>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企画概要</a:t>
            </a:r>
            <a:r>
              <a:rPr lang="ja-JP" altLang="en-US" sz="2000" kern="100" dirty="0">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2000" kern="100" dirty="0">
                <a:latin typeface="Century" panose="02040604050505020304" pitchFamily="18" charset="0"/>
                <a:ea typeface="ＭＳ ゴシック" panose="020B0609070205080204" pitchFamily="49" charset="-128"/>
                <a:cs typeface="Times New Roman" panose="02020603050405020304" pitchFamily="18" charset="0"/>
              </a:rPr>
              <a:t>※100</a:t>
            </a:r>
            <a:r>
              <a:rPr lang="ja-JP" altLang="en-US" sz="2000" kern="100" dirty="0">
                <a:latin typeface="Century" panose="02040604050505020304" pitchFamily="18" charset="0"/>
                <a:ea typeface="ＭＳ ゴシック" panose="020B0609070205080204" pitchFamily="49" charset="-128"/>
                <a:cs typeface="Times New Roman" panose="02020603050405020304" pitchFamily="18" charset="0"/>
              </a:rPr>
              <a:t>字以内</a:t>
            </a:r>
            <a:r>
              <a:rPr lang="ja-JP" altLang="en-US" sz="2000" u="sng"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20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2000" u="sng" kern="100" dirty="0">
                <a:latin typeface="Century" panose="02040604050505020304" pitchFamily="18" charset="0"/>
                <a:ea typeface="ＭＳ ゴシック" panose="020B0609070205080204" pitchFamily="49" charset="-128"/>
                <a:cs typeface="Times New Roman" panose="02020603050405020304" pitchFamily="18" charset="0"/>
              </a:rPr>
              <a:t>　</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3500"/>
              </a:lnSpc>
            </a:pPr>
            <a:r>
              <a:rPr lang="ja-JP" altLang="ja-JP" sz="2000" u="sng" kern="100" dirty="0">
                <a:latin typeface="Century" panose="02040604050505020304" pitchFamily="18" charset="0"/>
                <a:ea typeface="ＭＳ ゴシック" panose="020B0609070205080204" pitchFamily="49" charset="-128"/>
                <a:cs typeface="Times New Roman" panose="02020603050405020304" pitchFamily="18" charset="0"/>
              </a:rPr>
              <a:t>　　　　　　　　　　　　　　　　　　</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9" name="グループ化 8">
            <a:extLst>
              <a:ext uri="{FF2B5EF4-FFF2-40B4-BE49-F238E27FC236}">
                <a16:creationId xmlns:a16="http://schemas.microsoft.com/office/drawing/2014/main" id="{1F416C01-7D8D-4B31-97B3-825B2C585047}"/>
              </a:ext>
            </a:extLst>
          </p:cNvPr>
          <p:cNvGrpSpPr/>
          <p:nvPr/>
        </p:nvGrpSpPr>
        <p:grpSpPr>
          <a:xfrm>
            <a:off x="3521261" y="7820163"/>
            <a:ext cx="8280000" cy="3267075"/>
            <a:chOff x="3521261" y="7820163"/>
            <a:chExt cx="8280000" cy="3267075"/>
          </a:xfrm>
        </p:grpSpPr>
        <p:cxnSp>
          <p:nvCxnSpPr>
            <p:cNvPr id="6" name="直線コネクタ 5">
              <a:extLst>
                <a:ext uri="{FF2B5EF4-FFF2-40B4-BE49-F238E27FC236}">
                  <a16:creationId xmlns:a16="http://schemas.microsoft.com/office/drawing/2014/main" id="{E5A2C1ED-AF9E-4B01-B8C3-14CE7649BFDD}"/>
                </a:ext>
              </a:extLst>
            </p:cNvPr>
            <p:cNvCxnSpPr>
              <a:cxnSpLocks/>
            </p:cNvCxnSpPr>
            <p:nvPr/>
          </p:nvCxnSpPr>
          <p:spPr>
            <a:xfrm>
              <a:off x="3521261" y="7820163"/>
              <a:ext cx="82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59440F83-D059-43FD-87C6-C1C0E4E22272}"/>
                </a:ext>
              </a:extLst>
            </p:cNvPr>
            <p:cNvCxnSpPr>
              <a:cxnSpLocks/>
            </p:cNvCxnSpPr>
            <p:nvPr/>
          </p:nvCxnSpPr>
          <p:spPr>
            <a:xfrm>
              <a:off x="3521261" y="8530456"/>
              <a:ext cx="82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826D0D8-50E4-438D-82A1-930DCEAA42D3}"/>
                </a:ext>
              </a:extLst>
            </p:cNvPr>
            <p:cNvCxnSpPr>
              <a:cxnSpLocks/>
            </p:cNvCxnSpPr>
            <p:nvPr/>
          </p:nvCxnSpPr>
          <p:spPr>
            <a:xfrm>
              <a:off x="3521261" y="9436238"/>
              <a:ext cx="82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31ED7D82-21A9-470C-BC63-A4FFC981C0A6}"/>
                </a:ext>
              </a:extLst>
            </p:cNvPr>
            <p:cNvCxnSpPr>
              <a:cxnSpLocks/>
            </p:cNvCxnSpPr>
            <p:nvPr/>
          </p:nvCxnSpPr>
          <p:spPr>
            <a:xfrm>
              <a:off x="3521261" y="10426838"/>
              <a:ext cx="82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9002B40E-5670-4692-A55F-7C4BDD9E367E}"/>
                </a:ext>
              </a:extLst>
            </p:cNvPr>
            <p:cNvCxnSpPr>
              <a:cxnSpLocks/>
            </p:cNvCxnSpPr>
            <p:nvPr/>
          </p:nvCxnSpPr>
          <p:spPr>
            <a:xfrm>
              <a:off x="3521261" y="11087238"/>
              <a:ext cx="82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6" name="図 15">
            <a:extLst>
              <a:ext uri="{FF2B5EF4-FFF2-40B4-BE49-F238E27FC236}">
                <a16:creationId xmlns:a16="http://schemas.microsoft.com/office/drawing/2014/main" id="{B926767E-8ECC-4283-9434-E645449A98A6}"/>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5225144" y="1414303"/>
            <a:ext cx="5805710" cy="1258154"/>
          </a:xfrm>
          <a:prstGeom prst="rect">
            <a:avLst/>
          </a:prstGeom>
          <a:noFill/>
          <a:ln>
            <a:noFill/>
          </a:ln>
        </p:spPr>
      </p:pic>
    </p:spTree>
    <p:extLst>
      <p:ext uri="{BB962C8B-B14F-4D97-AF65-F5344CB8AC3E}">
        <p14:creationId xmlns:p14="http://schemas.microsoft.com/office/powerpoint/2010/main" val="82625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646331"/>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⑨ 事務局への質問・要望事項</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42031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992614893"/>
              </p:ext>
            </p:extLst>
          </p:nvPr>
        </p:nvGraphicFramePr>
        <p:xfrm>
          <a:off x="731243" y="1793267"/>
          <a:ext cx="14793514" cy="7327821"/>
        </p:xfrm>
        <a:graphic>
          <a:graphicData uri="http://schemas.openxmlformats.org/drawingml/2006/table">
            <a:tbl>
              <a:tblPr firstRow="1" bandRow="1">
                <a:tableStyleId>{5C22544A-7EE6-4342-B048-85BDC9FD1C3A}</a:tableStyleId>
              </a:tblPr>
              <a:tblGrid>
                <a:gridCol w="2841319">
                  <a:extLst>
                    <a:ext uri="{9D8B030D-6E8A-4147-A177-3AD203B41FA5}">
                      <a16:colId xmlns:a16="http://schemas.microsoft.com/office/drawing/2014/main" val="20000"/>
                    </a:ext>
                  </a:extLst>
                </a:gridCol>
                <a:gridCol w="8880695">
                  <a:extLst>
                    <a:ext uri="{9D8B030D-6E8A-4147-A177-3AD203B41FA5}">
                      <a16:colId xmlns:a16="http://schemas.microsoft.com/office/drawing/2014/main" val="20001"/>
                    </a:ext>
                  </a:extLst>
                </a:gridCol>
                <a:gridCol w="3071500">
                  <a:extLst>
                    <a:ext uri="{9D8B030D-6E8A-4147-A177-3AD203B41FA5}">
                      <a16:colId xmlns:a16="http://schemas.microsoft.com/office/drawing/2014/main" val="20002"/>
                    </a:ext>
                  </a:extLst>
                </a:gridCol>
              </a:tblGrid>
              <a:tr h="607033">
                <a:tc gridSpan="3">
                  <a:txBody>
                    <a:bodyPr/>
                    <a:lstStyle/>
                    <a:p>
                      <a:pPr marL="457200" indent="-457200">
                        <a:buAutoNum type="circleNumDbPlain"/>
                      </a:pPr>
                      <a:r>
                        <a:rPr kumimoji="1" lang="ja-JP" altLang="en-US" sz="2800" b="0" baseline="0" dirty="0">
                          <a:solidFill>
                            <a:schemeClr val="tx1"/>
                          </a:solidFill>
                        </a:rPr>
                        <a:t>基本情報</a:t>
                      </a:r>
                      <a:r>
                        <a:rPr kumimoji="1" lang="ja-JP" altLang="en-US" sz="2000" b="0" baseline="0" dirty="0">
                          <a:solidFill>
                            <a:schemeClr val="tx1"/>
                          </a:solidFill>
                        </a:rPr>
                        <a:t>　</a:t>
                      </a:r>
                      <a:r>
                        <a:rPr kumimoji="1" lang="en-US" altLang="ja-JP" sz="2000" b="0" baseline="0" dirty="0">
                          <a:solidFill>
                            <a:srgbClr val="FF0000"/>
                          </a:solidFill>
                        </a:rPr>
                        <a:t>※</a:t>
                      </a:r>
                      <a:r>
                        <a:rPr kumimoji="1" lang="ja-JP" altLang="en-US" sz="2000" b="0" baseline="0" dirty="0">
                          <a:solidFill>
                            <a:srgbClr val="FF0000"/>
                          </a:solidFill>
                        </a:rPr>
                        <a:t>必須</a:t>
                      </a:r>
                      <a:endParaRPr kumimoji="1" lang="en-US" altLang="ja-JP" sz="2000" b="0" baseline="0" dirty="0">
                        <a:solidFill>
                          <a:srgbClr val="FF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E"/>
                    </a:solidFill>
                  </a:tcPr>
                </a:tc>
                <a:tc hMerge="1">
                  <a:txBody>
                    <a:bodyPr/>
                    <a:lstStyle/>
                    <a:p>
                      <a:endParaRPr kumimoji="1" lang="ja-JP" altLang="en-US" dirty="0"/>
                    </a:p>
                  </a:txBody>
                  <a:tcPr>
                    <a:pattFill prst="pct75">
                      <a:fgClr>
                        <a:schemeClr val="accent1"/>
                      </a:fgClr>
                      <a:bgClr>
                        <a:schemeClr val="bg1"/>
                      </a:bgClr>
                    </a:pattFill>
                  </a:tcPr>
                </a:tc>
                <a:tc hMerge="1">
                  <a:txBody>
                    <a:bodyPr/>
                    <a:lstStyle/>
                    <a:p>
                      <a:endParaRPr kumimoji="1" lang="ja-JP" altLang="en-US" dirty="0"/>
                    </a:p>
                  </a:txBody>
                  <a:tcPr>
                    <a:pattFill prst="pct75">
                      <a:fgClr>
                        <a:schemeClr val="accent1"/>
                      </a:fgClr>
                      <a:bgClr>
                        <a:schemeClr val="bg1"/>
                      </a:bgClr>
                    </a:pattFill>
                  </a:tcPr>
                </a:tc>
                <a:extLst>
                  <a:ext uri="{0D108BD9-81ED-4DB2-BD59-A6C34878D82A}">
                    <a16:rowId xmlns:a16="http://schemas.microsoft.com/office/drawing/2014/main" val="10000"/>
                  </a:ext>
                </a:extLst>
              </a:tr>
              <a:tr h="1434469">
                <a:tc>
                  <a:txBody>
                    <a:bodyPr/>
                    <a:lstStyle/>
                    <a:p>
                      <a:pPr algn="ctr"/>
                      <a:r>
                        <a:rPr kumimoji="1" lang="ja-JP" altLang="en-US" sz="2400" dirty="0"/>
                        <a:t>作品名</a:t>
                      </a:r>
                      <a:endParaRPr kumimoji="1" lang="en-US" altLang="ja-JP" sz="24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AEEF3"/>
                    </a:solidFill>
                  </a:tcPr>
                </a:tc>
                <a:tc gridSpan="2">
                  <a:txBody>
                    <a:bodyPr/>
                    <a:lstStyle/>
                    <a:p>
                      <a:endParaRPr kumimoji="1" lang="ja-JP" altLang="en-US" sz="20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sz="1200" dirty="0"/>
                    </a:p>
                  </a:txBody>
                  <a:tcPr>
                    <a:pattFill prst="pct75">
                      <a:fgClr>
                        <a:schemeClr val="accent1"/>
                      </a:fgClr>
                      <a:bgClr>
                        <a:schemeClr val="bg1"/>
                      </a:bgClr>
                    </a:pattFill>
                  </a:tcPr>
                </a:tc>
                <a:extLst>
                  <a:ext uri="{0D108BD9-81ED-4DB2-BD59-A6C34878D82A}">
                    <a16:rowId xmlns:a16="http://schemas.microsoft.com/office/drawing/2014/main" val="10001"/>
                  </a:ext>
                </a:extLst>
              </a:tr>
              <a:tr h="1742913">
                <a:tc>
                  <a:txBody>
                    <a:bodyPr/>
                    <a:lstStyle/>
                    <a:p>
                      <a:pPr algn="ctr"/>
                      <a:r>
                        <a:rPr kumimoji="1" lang="ja-JP" altLang="en-US" sz="2400" dirty="0"/>
                        <a:t>学校名</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AEEF3"/>
                    </a:solidFill>
                  </a:tcPr>
                </a:tc>
                <a:tc gridSpan="2">
                  <a:txBody>
                    <a:bodyPr/>
                    <a:lstStyle/>
                    <a:p>
                      <a:pPr marL="0" indent="0" algn="l">
                        <a:buFont typeface="+mj-lt"/>
                        <a:buNone/>
                      </a:pPr>
                      <a:r>
                        <a:rPr kumimoji="1" lang="ja-JP" altLang="en-US" sz="2000" dirty="0">
                          <a:solidFill>
                            <a:schemeClr val="tx1"/>
                          </a:solidFill>
                        </a:rPr>
                        <a:t>（国 ． 公 </a:t>
                      </a:r>
                      <a:r>
                        <a:rPr kumimoji="1" lang="ja-JP" altLang="en-US" sz="2000" baseline="0" dirty="0">
                          <a:solidFill>
                            <a:schemeClr val="tx1"/>
                          </a:solidFill>
                        </a:rPr>
                        <a:t> ．  </a:t>
                      </a:r>
                      <a:r>
                        <a:rPr kumimoji="1" lang="ja-JP" altLang="en-US" sz="2000" dirty="0">
                          <a:solidFill>
                            <a:schemeClr val="tx1"/>
                          </a:solidFill>
                        </a:rPr>
                        <a:t>私）　立</a:t>
                      </a:r>
                      <a:r>
                        <a:rPr kumimoji="1" lang="ja-JP" altLang="en-US" sz="2000" baseline="0" dirty="0">
                          <a:solidFill>
                            <a:schemeClr val="tx1"/>
                          </a:solidFill>
                        </a:rPr>
                        <a:t>                                                                      　　　　　　　　　　　　　　　　　　　　</a:t>
                      </a:r>
                      <a:endParaRPr kumimoji="1" lang="en-US" altLang="ja-JP" sz="2000" baseline="0" dirty="0">
                        <a:solidFill>
                          <a:schemeClr val="tx1"/>
                        </a:solidFill>
                      </a:endParaRPr>
                    </a:p>
                    <a:p>
                      <a:pPr marL="0" indent="0" algn="l">
                        <a:buFont typeface="+mj-lt"/>
                        <a:buNone/>
                      </a:pPr>
                      <a:r>
                        <a:rPr kumimoji="1" lang="ja-JP" altLang="en-US" sz="2000" baseline="0" dirty="0">
                          <a:solidFill>
                            <a:schemeClr val="tx1"/>
                          </a:solidFill>
                        </a:rPr>
                        <a:t>　　　　　　　　　　　　　　　　　　　　　　　　　　　　　　　　　　　　　　　　　　</a:t>
                      </a:r>
                      <a:r>
                        <a:rPr kumimoji="1" lang="ja-JP" altLang="en-US" sz="2000" dirty="0">
                          <a:solidFill>
                            <a:schemeClr val="tx1"/>
                          </a:solidFill>
                        </a:rPr>
                        <a:t>高等学校</a:t>
                      </a:r>
                      <a:endParaRPr kumimoji="1" lang="en-US" altLang="ja-JP" sz="2000" dirty="0">
                        <a:solidFill>
                          <a:schemeClr val="tx1"/>
                        </a:solidFill>
                      </a:endParaRPr>
                    </a:p>
                    <a:p>
                      <a:pPr marL="0" indent="0" algn="l">
                        <a:buFont typeface="+mj-lt"/>
                        <a:buNone/>
                      </a:pPr>
                      <a:r>
                        <a:rPr kumimoji="1" lang="ja-JP" altLang="en-US" sz="2000" dirty="0">
                          <a:solidFill>
                            <a:schemeClr val="tx1"/>
                          </a:solidFill>
                        </a:rPr>
                        <a:t>　　　　　　　　　　　　　　　　　　　　　　　　　　　　　　　　　　　　　　　　高等専門学校</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marL="0" indent="0">
                        <a:buFont typeface="+mj-lt"/>
                        <a:buNone/>
                      </a:pPr>
                      <a:endParaRPr kumimoji="1" lang="ja-JP" altLang="en-US" sz="12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2"/>
                  </a:ext>
                </a:extLst>
              </a:tr>
              <a:tr h="1134790">
                <a:tc>
                  <a:txBody>
                    <a:bodyPr/>
                    <a:lstStyle/>
                    <a:p>
                      <a:pPr algn="ctr"/>
                      <a:r>
                        <a:rPr kumimoji="1" lang="ja-JP" altLang="en-US" sz="2400" dirty="0"/>
                        <a:t>チーム名</a:t>
                      </a:r>
                      <a:endParaRPr kumimoji="1" lang="en-US" altLang="ja-JP" sz="24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AEEF3"/>
                    </a:solidFill>
                  </a:tcPr>
                </a:tc>
                <a:tc gridSpan="2">
                  <a:txBody>
                    <a:bodyPr/>
                    <a:lstStyle/>
                    <a:p>
                      <a:endParaRPr kumimoji="1" lang="ja-JP" altLang="en-US" sz="20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sz="1200" dirty="0"/>
                    </a:p>
                  </a:txBody>
                  <a:tcPr>
                    <a:solidFill>
                      <a:schemeClr val="accent1"/>
                    </a:solidFill>
                  </a:tcPr>
                </a:tc>
                <a:extLst>
                  <a:ext uri="{0D108BD9-81ED-4DB2-BD59-A6C34878D82A}">
                    <a16:rowId xmlns:a16="http://schemas.microsoft.com/office/drawing/2014/main" val="10003"/>
                  </a:ext>
                </a:extLst>
              </a:tr>
              <a:tr h="602154">
                <a:tc rowSpan="3">
                  <a:txBody>
                    <a:bodyPr/>
                    <a:lstStyle/>
                    <a:p>
                      <a:pPr algn="ctr"/>
                      <a:r>
                        <a:rPr kumimoji="1" lang="ja-JP" altLang="en-US" sz="2400" dirty="0"/>
                        <a:t>氏名／学年</a:t>
                      </a:r>
                      <a:endParaRPr kumimoji="1" lang="en-US" altLang="ja-JP" sz="24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AEEF3"/>
                    </a:solidFill>
                  </a:tcPr>
                </a:tc>
                <a:tc>
                  <a:txBody>
                    <a:bodyPr/>
                    <a:lstStyle/>
                    <a:p>
                      <a:r>
                        <a:rPr kumimoji="1" lang="en-US" altLang="ja-JP" sz="2000" dirty="0"/>
                        <a:t>1.</a:t>
                      </a:r>
                      <a:r>
                        <a:rPr kumimoji="1" lang="ja-JP" altLang="en-US" sz="2000" dirty="0"/>
                        <a:t>（代表）</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kumimoji="1" lang="ja-JP" altLang="en-US" sz="2000" dirty="0"/>
                        <a:t>　　　　　　　　　　年</a:t>
                      </a:r>
                    </a:p>
                  </a:txBody>
                  <a:tcPr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02154">
                <a:tc vMerge="1">
                  <a:txBody>
                    <a:bodyPr/>
                    <a:lstStyle/>
                    <a:p>
                      <a:endParaRPr kumimoji="1" lang="ja-JP" altLang="en-US"/>
                    </a:p>
                  </a:txBody>
                  <a:tcPr/>
                </a:tc>
                <a:tc>
                  <a:txBody>
                    <a:bodyPr/>
                    <a:lstStyle/>
                    <a:p>
                      <a:r>
                        <a:rPr kumimoji="1" lang="en-US" altLang="ja-JP" sz="2000" dirty="0"/>
                        <a:t>2.</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kumimoji="1" lang="ja-JP" altLang="en-US" sz="2000" dirty="0"/>
                        <a:t>　　　　　　　　　　年</a:t>
                      </a:r>
                    </a:p>
                  </a:txBody>
                  <a:tcPr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02154">
                <a:tc vMerge="1">
                  <a:txBody>
                    <a:bodyPr/>
                    <a:lstStyle/>
                    <a:p>
                      <a:endParaRPr kumimoji="1" lang="ja-JP" altLang="en-US"/>
                    </a:p>
                  </a:txBody>
                  <a:tcPr/>
                </a:tc>
                <a:tc>
                  <a:txBody>
                    <a:bodyPr/>
                    <a:lstStyle/>
                    <a:p>
                      <a:r>
                        <a:rPr kumimoji="1" lang="en-US" altLang="ja-JP" sz="2000" dirty="0"/>
                        <a:t>3.</a:t>
                      </a:r>
                      <a:endParaRPr kumimoji="1" lang="ja-JP" altLang="en-US" sz="2000" dirty="0"/>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kumimoji="1" lang="ja-JP" altLang="en-US" sz="2000" dirty="0"/>
                        <a:t>　　　　　　　　　　年</a:t>
                      </a:r>
                    </a:p>
                  </a:txBody>
                  <a:tcPr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602154">
                <a:tc>
                  <a:txBody>
                    <a:bodyPr/>
                    <a:lstStyle/>
                    <a:p>
                      <a:pPr algn="ctr"/>
                      <a:r>
                        <a:rPr kumimoji="1" lang="ja-JP" altLang="en-US" sz="2400" dirty="0"/>
                        <a:t>担当教員名</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AEEF3"/>
                    </a:solidFill>
                  </a:tcPr>
                </a:tc>
                <a:tc gridSpan="2">
                  <a:txBody>
                    <a:bodyPr/>
                    <a:lstStyle/>
                    <a:p>
                      <a:endParaRPr kumimoji="1" lang="ja-JP" altLang="en-US" sz="20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8"/>
                  </a:ext>
                </a:extLst>
              </a:tr>
            </a:tbl>
          </a:graphicData>
        </a:graphic>
      </p:graphicFrame>
      <p:grpSp>
        <p:nvGrpSpPr>
          <p:cNvPr id="6" name="グループ化 1">
            <a:extLst>
              <a:ext uri="{FF2B5EF4-FFF2-40B4-BE49-F238E27FC236}">
                <a16:creationId xmlns:a16="http://schemas.microsoft.com/office/drawing/2014/main" id="{9DF58C2F-66A9-4C60-ACCA-611404328E60}"/>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9264637E-1F2C-4A3A-96C9-AD7CB668B0A0}"/>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5CF99546-2D67-4526-8534-B82E3E4E34B2}"/>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Tree>
    <p:extLst>
      <p:ext uri="{BB962C8B-B14F-4D97-AF65-F5344CB8AC3E}">
        <p14:creationId xmlns:p14="http://schemas.microsoft.com/office/powerpoint/2010/main" val="1105693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923330"/>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②［はじめに］</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indent="152400" algn="just"/>
            <a:r>
              <a:rPr lang="ja-JP" altLang="en-US"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提案の背景、作成するアプリケーションの目的とアプリケーションで実現したいことを、出来るだけ詳しく書いてください。</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002531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923330"/>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③［関連するアプリの調査］</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類似するアプリがあるか、他の類似するアプリより本提案が優れている点は何かを書いてください。</a:t>
            </a:r>
          </a:p>
        </p:txBody>
      </p:sp>
    </p:spTree>
    <p:extLst>
      <p:ext uri="{BB962C8B-B14F-4D97-AF65-F5344CB8AC3E}">
        <p14:creationId xmlns:p14="http://schemas.microsoft.com/office/powerpoint/2010/main" val="302628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923330"/>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④［ユースケースの定義］</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提案するアプリが社会でどのように使われるか。誰が、どのようにアプリに関わるかを書いてください。</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2173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923330"/>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⑤［アプリケーションの定義］</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提案する画面遷移を書いて、アプリケーションがどのように使われ、どのような情報のやり取りが行われるかを書いてください。</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6769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1477328"/>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⑥［アプリケーション・システムの基本設計］</a:t>
            </a:r>
            <a:r>
              <a:rPr lang="en-US" altLang="ja-JP" b="1" kern="100" dirty="0">
                <a:solidFill>
                  <a:srgbClr val="00B0F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00B0F0"/>
                </a:solidFill>
                <a:latin typeface="Century" panose="02040604050505020304" pitchFamily="18" charset="0"/>
                <a:ea typeface="ＭＳ ゴシック" panose="020B0609070205080204" pitchFamily="49" charset="-128"/>
                <a:cs typeface="Times New Roman" panose="02020603050405020304" pitchFamily="18" charset="0"/>
              </a:rPr>
              <a:t>任意</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kern="100" dirty="0">
              <a:solidFill>
                <a:srgbClr val="00B0F0"/>
              </a:solidFill>
              <a:latin typeface="ＭＳ ゴシック" panose="020B0609070205080204" pitchFamily="49" charset="-128"/>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端末に実装されるアプリ以外の外部の機器を開発または利用する場合は、ソフトウエアやハードウエアがどのようにつなげられるのかの図（コンポーネント図）やどのようなタイミングでデータのやり取りが行われるかの図（タイミング図）、アプリケーションやシステムの設計図、利用するシナリオ等を書いてください。</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5152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1200329"/>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⑦［開発スケジュール］</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en-US" kern="100" dirty="0">
                <a:latin typeface="Century" panose="02040604050505020304" pitchFamily="18" charset="0"/>
                <a:ea typeface="ＭＳ 明朝" panose="02020609040205080304" pitchFamily="17" charset="-128"/>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出来るだけ具体的に、開発期間（８月～１０月）に、⑤や⑥で記載した画面、システムコンポーネントの作成・テスト、また、それらを結合させたテストを行うスケジュールと担当者を書いてください。</a:t>
            </a:r>
            <a:endPar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73622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1">
            <a:extLst>
              <a:ext uri="{FF2B5EF4-FFF2-40B4-BE49-F238E27FC236}">
                <a16:creationId xmlns:a16="http://schemas.microsoft.com/office/drawing/2014/main" id="{F2B66902-3497-449A-9670-EBA5012B51C3}"/>
              </a:ext>
            </a:extLst>
          </p:cNvPr>
          <p:cNvGrpSpPr>
            <a:grpSpLocks/>
          </p:cNvGrpSpPr>
          <p:nvPr/>
        </p:nvGrpSpPr>
        <p:grpSpPr bwMode="auto">
          <a:xfrm>
            <a:off x="435429" y="291311"/>
            <a:ext cx="15486742" cy="794370"/>
            <a:chOff x="354" y="632"/>
            <a:chExt cx="11067" cy="720"/>
          </a:xfrm>
        </p:grpSpPr>
        <p:sp>
          <p:nvSpPr>
            <p:cNvPr id="7" name="Rectangle 2">
              <a:extLst>
                <a:ext uri="{FF2B5EF4-FFF2-40B4-BE49-F238E27FC236}">
                  <a16:creationId xmlns:a16="http://schemas.microsoft.com/office/drawing/2014/main" id="{FAA764DF-BB1B-4A98-8EAB-339B003E843E}"/>
                </a:ext>
              </a:extLst>
            </p:cNvPr>
            <p:cNvSpPr>
              <a:spLocks noChangeArrowheads="1"/>
            </p:cNvSpPr>
            <p:nvPr/>
          </p:nvSpPr>
          <p:spPr bwMode="auto">
            <a:xfrm>
              <a:off x="354" y="632"/>
              <a:ext cx="8541" cy="720"/>
            </a:xfrm>
            <a:prstGeom prst="rect">
              <a:avLst/>
            </a:prstGeom>
            <a:solidFill>
              <a:srgbClr val="EBF1DE"/>
            </a:solidFill>
            <a:ln>
              <a:noFill/>
            </a:ln>
            <a:extLst>
              <a:ext uri="{91240B29-F687-4F45-9708-019B960494DF}">
                <a14:hiddenLine xmlns:a14="http://schemas.microsoft.com/office/drawing/2010/main" w="1905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ja-JP" altLang="ja-JP" sz="1400" dirty="0">
                  <a:solidFill>
                    <a:srgbClr val="002060"/>
                  </a:solidFill>
                  <a:latin typeface="Century" panose="02040604050505020304" pitchFamily="18" charset="0"/>
                  <a:ea typeface="ＭＳ 明朝" panose="02020609040205080304" pitchFamily="17" charset="-128"/>
                </a:rPr>
                <a:t>[</a:t>
              </a:r>
              <a:r>
                <a:rPr kumimoji="0" lang="ja-JP" altLang="en-US" sz="1400" dirty="0">
                  <a:solidFill>
                    <a:srgbClr val="002060"/>
                  </a:solidFill>
                  <a:latin typeface="Century" panose="02040604050505020304" pitchFamily="18" charset="0"/>
                  <a:ea typeface="ＭＳ 明朝" panose="02020609040205080304" pitchFamily="17" charset="-128"/>
                </a:rPr>
                <a:t>　</a:t>
              </a:r>
              <a:r>
                <a:rPr lang="ja-JP" altLang="en-US" sz="1400" dirty="0">
                  <a:solidFill>
                    <a:srgbClr val="002060"/>
                  </a:solidFill>
                  <a:latin typeface="Century" panose="02040604050505020304" pitchFamily="18" charset="0"/>
                  <a:ea typeface="ＭＳ 明朝" panose="02020609040205080304" pitchFamily="17" charset="-128"/>
                </a:rPr>
                <a:t>作品名</a:t>
              </a:r>
              <a:r>
                <a:rPr kumimoji="0" lang="ja-JP" altLang="ja-JP" sz="1400" dirty="0">
                  <a:solidFill>
                    <a:srgbClr val="002060"/>
                  </a:solidFill>
                  <a:latin typeface="Century" panose="02040604050505020304" pitchFamily="18" charset="0"/>
                  <a:ea typeface="ＭＳ 明朝" panose="02020609040205080304" pitchFamily="17" charset="-128"/>
                </a:rPr>
                <a:t>を入力してください</a:t>
              </a:r>
              <a:r>
                <a:rPr kumimoji="0" lang="ja-JP" altLang="en-US" sz="1400" dirty="0">
                  <a:solidFill>
                    <a:srgbClr val="002060"/>
                  </a:solidFill>
                  <a:latin typeface="Century" panose="02040604050505020304" pitchFamily="18" charset="0"/>
                  <a:ea typeface="ＭＳ 明朝" panose="02020609040205080304" pitchFamily="17" charset="-128"/>
                </a:rPr>
                <a:t>　</a:t>
              </a:r>
              <a:r>
                <a:rPr kumimoji="0" lang="ja-JP" altLang="ja-JP" sz="14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sp>
          <p:nvSpPr>
            <p:cNvPr id="8" name="Rectangle 3">
              <a:extLst>
                <a:ext uri="{FF2B5EF4-FFF2-40B4-BE49-F238E27FC236}">
                  <a16:creationId xmlns:a16="http://schemas.microsoft.com/office/drawing/2014/main" id="{36065F6D-8221-4967-8533-D03DB00B09F5}"/>
                </a:ext>
              </a:extLst>
            </p:cNvPr>
            <p:cNvSpPr>
              <a:spLocks noChangeArrowheads="1"/>
            </p:cNvSpPr>
            <p:nvPr/>
          </p:nvSpPr>
          <p:spPr bwMode="auto">
            <a:xfrm>
              <a:off x="8970" y="632"/>
              <a:ext cx="2451" cy="720"/>
            </a:xfrm>
            <a:prstGeom prst="rect">
              <a:avLst/>
            </a:prstGeom>
            <a:solidFill>
              <a:srgbClr val="DBEEF4"/>
            </a:solidFill>
            <a:ln>
              <a:noFill/>
            </a:ln>
            <a:extLst>
              <a:ext uri="{91240B29-F687-4F45-9708-019B960494DF}">
                <a14:hiddenLine xmlns:a14="http://schemas.microsoft.com/office/drawing/2010/main" w="25400">
                  <a:solidFill>
                    <a:srgbClr val="FFFFFF"/>
                  </a:solidFill>
                  <a:miter lim="800000"/>
                  <a:headEnd/>
                  <a:tailEnd/>
                </a14:hiddenLine>
              </a:ext>
            </a:extLst>
          </p:spPr>
          <p:txBody>
            <a:bodyPr vert="horz" wrap="square" lIns="91440" tIns="45720" rIns="91440" bIns="45720" numCol="1" anchor="ctr" anchorCtr="0" compatLnSpc="1">
              <a:prstTxWarp prst="textNoShape">
                <a:avLst/>
              </a:prstTxWarp>
            </a:bodyPr>
            <a:lstStyle/>
            <a:p>
              <a:pPr algn="just" eaLnBrk="0" fontAlgn="base" hangingPunct="0">
                <a:spcBef>
                  <a:spcPct val="0"/>
                </a:spcBef>
                <a:spcAft>
                  <a:spcPct val="0"/>
                </a:spcAft>
              </a:pPr>
              <a:r>
                <a:rPr kumimoji="0" lang="en-US" altLang="ja-JP" sz="1200" dirty="0">
                  <a:solidFill>
                    <a:srgbClr val="002060"/>
                  </a:solidFill>
                  <a:latin typeface="Century" panose="02040604050505020304" pitchFamily="18" charset="0"/>
                  <a:ea typeface="ＭＳ 明朝" panose="02020609040205080304" pitchFamily="17" charset="-128"/>
                </a:rPr>
                <a:t>[</a:t>
              </a:r>
              <a:r>
                <a:rPr kumimoji="0" lang="ja-JP" altLang="en-US" sz="1200" dirty="0">
                  <a:solidFill>
                    <a:srgbClr val="002060"/>
                  </a:solidFill>
                  <a:latin typeface="Century" panose="02040604050505020304" pitchFamily="18" charset="0"/>
                  <a:ea typeface="ＭＳ 明朝" panose="02020609040205080304" pitchFamily="17" charset="-128"/>
                </a:rPr>
                <a:t>　学校名　</a:t>
              </a:r>
              <a:r>
                <a:rPr kumimoji="0" lang="en-US" altLang="ja-JP" sz="1200" dirty="0">
                  <a:solidFill>
                    <a:srgbClr val="002060"/>
                  </a:solidFill>
                  <a:latin typeface="Century" panose="02040604050505020304" pitchFamily="18" charset="0"/>
                  <a:ea typeface="ＭＳ 明朝" panose="02020609040205080304" pitchFamily="17" charset="-128"/>
                </a:rPr>
                <a:t>]</a:t>
              </a:r>
              <a:endParaRPr kumimoji="0" lang="ja-JP" altLang="ja-JP" dirty="0">
                <a:latin typeface="Arial" panose="020B0604020202020204" pitchFamily="34" charset="0"/>
              </a:endParaRPr>
            </a:p>
          </p:txBody>
        </p:sp>
      </p:grpSp>
      <p:sp>
        <p:nvSpPr>
          <p:cNvPr id="9" name="正方形/長方形 8">
            <a:extLst>
              <a:ext uri="{FF2B5EF4-FFF2-40B4-BE49-F238E27FC236}">
                <a16:creationId xmlns:a16="http://schemas.microsoft.com/office/drawing/2014/main" id="{23CCA82A-BB7F-45E2-AE9D-C00974419225}"/>
              </a:ext>
            </a:extLst>
          </p:cNvPr>
          <p:cNvSpPr/>
          <p:nvPr/>
        </p:nvSpPr>
        <p:spPr>
          <a:xfrm>
            <a:off x="959251" y="1554263"/>
            <a:ext cx="14540697" cy="1754326"/>
          </a:xfrm>
          <a:prstGeom prst="rect">
            <a:avLst/>
          </a:prstGeom>
        </p:spPr>
        <p:txBody>
          <a:bodyPr wrap="square">
            <a:spAutoFit/>
          </a:bodyPr>
          <a:lstStyle/>
          <a:p>
            <a:pPr algn="just"/>
            <a:r>
              <a:rPr lang="ja-JP" altLang="en-US" b="1" kern="100" dirty="0">
                <a:latin typeface="Century" panose="02040604050505020304" pitchFamily="18" charset="0"/>
                <a:ea typeface="ＭＳ ゴシック" panose="020B0609070205080204" pitchFamily="49" charset="-128"/>
                <a:cs typeface="Times New Roman" panose="02020603050405020304" pitchFamily="18" charset="0"/>
              </a:rPr>
              <a:t>⑧［制作環境］</a:t>
            </a:r>
            <a:r>
              <a:rPr lang="en-US" altLang="ja-JP"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必須</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kern="100" dirty="0">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en-US" kern="100" dirty="0">
                <a:latin typeface="Century" panose="02040604050505020304" pitchFamily="18" charset="0"/>
                <a:ea typeface="ＭＳ 明朝" panose="02020609040205080304" pitchFamily="17" charset="-128"/>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あなたの学校の制作環境を書いてください。</a:t>
            </a:r>
          </a:p>
          <a:p>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また、現時点での使用予定の外部ソフトウエアパーツ（</a:t>
            </a:r>
            <a:r>
              <a:rPr lang="en-US"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API</a:t>
            </a:r>
            <a:r>
              <a:rPr lang="ja-JP" altLang="ja-JP"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等）や素材などの名称と著作権情報を書いてください。</a:t>
            </a:r>
          </a:p>
          <a:p>
            <a:r>
              <a:rPr lang="ja-JP" altLang="en-US" kern="100" dirty="0">
                <a:solidFill>
                  <a:srgbClr val="00B0F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審査には影響しませんが、使用予定となるものを書いてください。</a:t>
            </a:r>
          </a:p>
          <a:p>
            <a:r>
              <a:rPr lang="ja-JP" altLang="en-US" b="1" dirty="0">
                <a:solidFill>
                  <a:srgbClr val="FF0000"/>
                </a:solidFill>
              </a:rPr>
              <a:t>　</a:t>
            </a:r>
            <a:r>
              <a:rPr lang="ja-JP" altLang="ja-JP" b="1" u="sng" dirty="0">
                <a:solidFill>
                  <a:srgbClr val="FF0000"/>
                </a:solidFill>
              </a:rPr>
              <a:t>書かれていないものを後で使用する場合は、事務局の承認を得てください。</a:t>
            </a:r>
            <a:endParaRPr lang="ja-JP" altLang="ja-JP"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23316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741</Words>
  <Application>Microsoft Office PowerPoint</Application>
  <PresentationFormat>ユーザー設定</PresentationFormat>
  <Paragraphs>75</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HG創英角ﾎﾟｯﾌﾟ体</vt:lpstr>
      <vt:lpstr>ＭＳ 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pc-koshien</dc:creator>
  <cp:lastModifiedBy>koide-s</cp:lastModifiedBy>
  <cp:revision>89</cp:revision>
  <cp:lastPrinted>2015-04-30T05:27:12Z</cp:lastPrinted>
  <dcterms:created xsi:type="dcterms:W3CDTF">2015-04-28T06:52:09Z</dcterms:created>
  <dcterms:modified xsi:type="dcterms:W3CDTF">2025-04-25T04:16:59Z</dcterms:modified>
</cp:coreProperties>
</file>